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1075" r:id="rId2"/>
    <p:sldId id="1079" r:id="rId3"/>
    <p:sldId id="1080" r:id="rId4"/>
    <p:sldId id="1081" r:id="rId5"/>
    <p:sldId id="1084" r:id="rId6"/>
    <p:sldId id="1087" r:id="rId7"/>
    <p:sldId id="1083" r:id="rId8"/>
    <p:sldId id="1088" r:id="rId9"/>
    <p:sldId id="109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228"/>
    <a:srgbClr val="FFFFFF"/>
    <a:srgbClr val="FF0000"/>
    <a:srgbClr val="73043F"/>
    <a:srgbClr val="AC0A4F"/>
    <a:srgbClr val="990000"/>
    <a:srgbClr val="00FF00"/>
    <a:srgbClr val="FF0066"/>
    <a:srgbClr val="CC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3256" autoAdjust="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D1C5-C2AD-4DE7-96E5-B07B80F2A5DF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6E22-87FC-445A-8324-A40CD3AF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10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0D83F-BADF-417D-96B1-4FD397B5371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74AA-0677-4E7E-A6E8-F89A675A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7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8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9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6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5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9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6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7EEB-AE58-429A-BEFB-8E09DE1F126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9571-9F8B-4CC1-BFF6-2ACE7AF6A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69F0C-BB81-4E85-A21E-42725003C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05" r="52016"/>
          <a:stretch/>
        </p:blipFill>
        <p:spPr>
          <a:xfrm>
            <a:off x="6315288" y="0"/>
            <a:ext cx="5876712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895" y="1720840"/>
            <a:ext cx="2884638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57C596-3E8D-42AF-BD28-CEE0D7EBA306}"/>
              </a:ext>
            </a:extLst>
          </p:cNvPr>
          <p:cNvSpPr/>
          <p:nvPr/>
        </p:nvSpPr>
        <p:spPr>
          <a:xfrm>
            <a:off x="464928" y="4083267"/>
            <a:ext cx="5623559" cy="80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err="1">
                <a:ea typeface="Roboto" panose="02000000000000000000" pitchFamily="2" charset="0"/>
                <a:cs typeface="Arial" panose="020B0604020202020204" pitchFamily="34" charset="0"/>
              </a:rPr>
              <a:t>Unimax</a:t>
            </a:r>
            <a:r>
              <a:rPr lang="uk-UA" sz="2400" b="1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2000" dirty="0">
                <a:ea typeface="Roboto" panose="02000000000000000000" pitchFamily="2" charset="0"/>
                <a:cs typeface="Arial" panose="020B0604020202020204" pitchFamily="34" charset="0"/>
              </a:rPr>
              <a:t>є одним із провідних виробників та експортерів кулькових та </a:t>
            </a:r>
            <a:r>
              <a:rPr lang="uk-UA" sz="2000" dirty="0" err="1">
                <a:ea typeface="Roboto" panose="02000000000000000000" pitchFamily="2" charset="0"/>
                <a:cs typeface="Arial" panose="020B0604020202020204" pitchFamily="34" charset="0"/>
              </a:rPr>
              <a:t>гелевих</a:t>
            </a:r>
            <a:r>
              <a:rPr lang="uk-UA" sz="2000" dirty="0">
                <a:ea typeface="Roboto" panose="02000000000000000000" pitchFamily="2" charset="0"/>
                <a:cs typeface="Arial" panose="020B0604020202020204" pitchFamily="34" charset="0"/>
              </a:rPr>
              <a:t> ручок з Індії </a:t>
            </a:r>
          </a:p>
        </p:txBody>
      </p:sp>
    </p:spTree>
    <p:extLst>
      <p:ext uri="{BB962C8B-B14F-4D97-AF65-F5344CB8AC3E}">
        <p14:creationId xmlns:p14="http://schemas.microsoft.com/office/powerpoint/2010/main" val="227036681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>
            <a:extLst>
              <a:ext uri="{FF2B5EF4-FFF2-40B4-BE49-F238E27FC236}">
                <a16:creationId xmlns:a16="http://schemas.microsoft.com/office/drawing/2014/main" id="{22071FD8-56AD-4590-8050-57CA0241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 r="1235" b="12636"/>
          <a:stretch/>
        </p:blipFill>
        <p:spPr>
          <a:xfrm>
            <a:off x="3959412" y="1481793"/>
            <a:ext cx="8232588" cy="460719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3697E7-9DD2-4CA9-8999-998CCA5C11A8}"/>
              </a:ext>
            </a:extLst>
          </p:cNvPr>
          <p:cNvSpPr/>
          <p:nvPr/>
        </p:nvSpPr>
        <p:spPr>
          <a:xfrm>
            <a:off x="496944" y="171617"/>
            <a:ext cx="3581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факти</a:t>
            </a:r>
          </a:p>
        </p:txBody>
      </p:sp>
      <p:sp>
        <p:nvSpPr>
          <p:cNvPr id="9" name="TextovéPole 17">
            <a:extLst>
              <a:ext uri="{FF2B5EF4-FFF2-40B4-BE49-F238E27FC236}">
                <a16:creationId xmlns:a16="http://schemas.microsoft.com/office/drawing/2014/main" id="{62DED534-F309-44B1-833D-4CB64867C26C}"/>
              </a:ext>
            </a:extLst>
          </p:cNvPr>
          <p:cNvSpPr txBox="1"/>
          <p:nvPr/>
        </p:nvSpPr>
        <p:spPr>
          <a:xfrm>
            <a:off x="317434" y="1369674"/>
            <a:ext cx="3917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Calibri (Основной текст)"/>
                <a:ea typeface="Roboto" panose="02000000000000000000" pitchFamily="2" charset="0"/>
              </a:defRPr>
            </a:lvl1pPr>
          </a:lstStyle>
          <a:p>
            <a:pPr algn="l"/>
            <a:r>
              <a:rPr lang="ru-RU" sz="2400" dirty="0">
                <a:latin typeface="+mn-lt"/>
                <a:cs typeface="Arial" panose="020B0604020202020204" pitchFamily="34" charset="0"/>
              </a:rPr>
              <a:t>2 500 000 </a:t>
            </a:r>
            <a:r>
              <a:rPr lang="uk-UA" sz="2400" dirty="0">
                <a:latin typeface="+mn-lt"/>
                <a:cs typeface="Arial" panose="020B0604020202020204" pitchFamily="34" charset="0"/>
              </a:rPr>
              <a:t>+</a:t>
            </a:r>
            <a:endParaRPr lang="en-GB" sz="2400" dirty="0">
              <a:latin typeface="+mn-lt"/>
              <a:cs typeface="Arial" panose="020B0604020202020204" pitchFamily="34" charset="0"/>
            </a:endParaRPr>
          </a:p>
          <a:p>
            <a:pPr algn="l"/>
            <a:r>
              <a:rPr lang="uk-UA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ручок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Unimax</a:t>
            </a:r>
            <a:r>
              <a:rPr lang="uk-UA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виготовляться щодня</a:t>
            </a: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ovéPole 27">
            <a:extLst>
              <a:ext uri="{FF2B5EF4-FFF2-40B4-BE49-F238E27FC236}">
                <a16:creationId xmlns:a16="http://schemas.microsoft.com/office/drawing/2014/main" id="{CE4924A3-05F9-47DA-B727-291DF17AFD15}"/>
              </a:ext>
            </a:extLst>
          </p:cNvPr>
          <p:cNvSpPr txBox="1"/>
          <p:nvPr/>
        </p:nvSpPr>
        <p:spPr>
          <a:xfrm>
            <a:off x="317434" y="2626289"/>
            <a:ext cx="411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Roboto" panose="02000000000000000000" pitchFamily="2" charset="0"/>
                <a:cs typeface="Arial" panose="020B0604020202020204" pitchFamily="34" charset="0"/>
              </a:rPr>
              <a:t>78</a:t>
            </a:r>
            <a:endParaRPr lang="cs-CZ" sz="2400" b="1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країн поставляється продукція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Unimax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8EA802-A043-4608-815E-B35530EE81ED}"/>
              </a:ext>
            </a:extLst>
          </p:cNvPr>
          <p:cNvSpPr/>
          <p:nvPr/>
        </p:nvSpPr>
        <p:spPr>
          <a:xfrm>
            <a:off x="317434" y="3785389"/>
            <a:ext cx="5313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a typeface="Roboto" panose="02000000000000000000" pitchFamily="2" charset="0"/>
                <a:cs typeface="Arial" panose="020B0604020202020204" pitchFamily="34" charset="0"/>
              </a:rPr>
              <a:t>Завод </a:t>
            </a:r>
            <a:r>
              <a:rPr lang="uk-UA" sz="2400" b="1" dirty="0" err="1">
                <a:ea typeface="Roboto" panose="02000000000000000000" pitchFamily="2" charset="0"/>
                <a:cs typeface="Arial" panose="020B0604020202020204" pitchFamily="34" charset="0"/>
              </a:rPr>
              <a:t>Unimax</a:t>
            </a:r>
            <a:r>
              <a:rPr lang="uk-UA" sz="2400" b="1" dirty="0">
                <a:ea typeface="Roboto" panose="02000000000000000000" pitchFamily="2" charset="0"/>
                <a:cs typeface="Arial" panose="020B0604020202020204" pitchFamily="34" charset="0"/>
              </a:rPr>
              <a:t> оснащений надсучасним обладнанням </a:t>
            </a:r>
            <a:endParaRPr lang="en-US" sz="2400" b="1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400" b="1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50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повністю автоматичних ліній для інжекційного лиття корпусів ручок від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Toshiba (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Японія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5 повністю автоматичних складальних ліній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61122AB-C754-4771-BDAE-3B776CE5A22E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95FA0A-0EE8-4B65-B238-F5E390AEDB61}"/>
              </a:ext>
            </a:extLst>
          </p:cNvPr>
          <p:cNvSpPr/>
          <p:nvPr/>
        </p:nvSpPr>
        <p:spPr>
          <a:xfrm>
            <a:off x="496944" y="171617"/>
            <a:ext cx="3581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факти</a:t>
            </a:r>
          </a:p>
        </p:txBody>
      </p:sp>
    </p:spTree>
    <p:extLst>
      <p:ext uri="{BB962C8B-B14F-4D97-AF65-F5344CB8AC3E}">
        <p14:creationId xmlns:p14="http://schemas.microsoft.com/office/powerpoint/2010/main" val="39440225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CDB2208-0500-4E08-8622-0A293425E02C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3697E7-9DD2-4CA9-8999-998CCA5C11A8}"/>
              </a:ext>
            </a:extLst>
          </p:cNvPr>
          <p:cNvSpPr/>
          <p:nvPr/>
        </p:nvSpPr>
        <p:spPr>
          <a:xfrm>
            <a:off x="496944" y="171617"/>
            <a:ext cx="412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Cтандарти якості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772132-B204-45F1-88C7-AD96C397E739}"/>
              </a:ext>
            </a:extLst>
          </p:cNvPr>
          <p:cNvSpPr/>
          <p:nvPr/>
        </p:nvSpPr>
        <p:spPr>
          <a:xfrm>
            <a:off x="229424" y="1046438"/>
            <a:ext cx="840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Продукція </a:t>
            </a:r>
            <a:r>
              <a:rPr lang="uk-UA" dirty="0" err="1"/>
              <a:t>Unimax</a:t>
            </a:r>
            <a:r>
              <a:rPr lang="uk-UA" dirty="0"/>
              <a:t> сертифікована міжнародним стандартом якості  </a:t>
            </a:r>
            <a:r>
              <a:rPr lang="uk-UA" b="1" dirty="0"/>
              <a:t>ISO 9001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565E70-AD62-453B-B60C-F68ABB1921D8}"/>
              </a:ext>
            </a:extLst>
          </p:cNvPr>
          <p:cNvSpPr/>
          <p:nvPr/>
        </p:nvSpPr>
        <p:spPr>
          <a:xfrm>
            <a:off x="229424" y="1582469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100% контроль якості. </a:t>
            </a:r>
            <a:r>
              <a:rPr lang="uk-UA" dirty="0"/>
              <a:t>Кожна ручка тестується на письмо без пропусків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8D1620-4C41-4C9D-AE87-A9D0FDDF5A75}"/>
              </a:ext>
            </a:extLst>
          </p:cNvPr>
          <p:cNvSpPr/>
          <p:nvPr/>
        </p:nvSpPr>
        <p:spPr>
          <a:xfrm>
            <a:off x="229424" y="2118500"/>
            <a:ext cx="848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Продукція тестується в </a:t>
            </a:r>
            <a:r>
              <a:rPr lang="uk-UA" b="1" dirty="0"/>
              <a:t>екстремальних</a:t>
            </a:r>
            <a:r>
              <a:rPr lang="uk-UA" dirty="0"/>
              <a:t> температурних режимах (від -5° до +50°)</a:t>
            </a:r>
            <a:endParaRPr lang="ru-RU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5CF7D3F3-7B20-49A1-849B-D6F3490745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9" y="2967310"/>
            <a:ext cx="2160001" cy="2880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02EA22-B1FF-4F51-8EE3-279DF1A250D4}"/>
              </a:ext>
            </a:extLst>
          </p:cNvPr>
          <p:cNvSpPr/>
          <p:nvPr/>
        </p:nvSpPr>
        <p:spPr>
          <a:xfrm>
            <a:off x="368657" y="6085527"/>
            <a:ext cx="306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Тестування довжини письма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08B5D93-8E35-4CFB-8DD1-2F450D9C3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401" y="2964602"/>
            <a:ext cx="2253256" cy="28800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0DD4F2-D2CC-4B90-89F2-C7C0D949B445}"/>
              </a:ext>
            </a:extLst>
          </p:cNvPr>
          <p:cNvSpPr/>
          <p:nvPr/>
        </p:nvSpPr>
        <p:spPr>
          <a:xfrm>
            <a:off x="3775140" y="6100610"/>
            <a:ext cx="330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Тестування міцності кліпу ручки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AA73DD15-A423-4C08-AB5F-06E176DF8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358" y="2964602"/>
            <a:ext cx="3839998" cy="2880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377B2B7-140D-49AE-AC47-24FA93ADAB4D}"/>
              </a:ext>
            </a:extLst>
          </p:cNvPr>
          <p:cNvSpPr/>
          <p:nvPr/>
        </p:nvSpPr>
        <p:spPr>
          <a:xfrm>
            <a:off x="7970742" y="6079307"/>
            <a:ext cx="373922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 потоку повітря в стрижні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423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CDB2208-0500-4E08-8622-0A293425E02C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3697E7-9DD2-4CA9-8999-998CCA5C11A8}"/>
              </a:ext>
            </a:extLst>
          </p:cNvPr>
          <p:cNvSpPr/>
          <p:nvPr/>
        </p:nvSpPr>
        <p:spPr>
          <a:xfrm>
            <a:off x="496944" y="171617"/>
            <a:ext cx="4681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Унікальне чорнило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294578-2595-4DD1-A2D3-D8DEF8DA40A3}"/>
              </a:ext>
            </a:extLst>
          </p:cNvPr>
          <p:cNvSpPr/>
          <p:nvPr/>
        </p:nvSpPr>
        <p:spPr>
          <a:xfrm>
            <a:off x="597049" y="2957207"/>
            <a:ext cx="2346796" cy="506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ea typeface="Tahoma" panose="020B0604030504040204" pitchFamily="34" charset="0"/>
                <a:cs typeface="Arial" panose="020B0604020202020204" pitchFamily="34" charset="0"/>
              </a:rPr>
              <a:t>Xtreme Viscosity Ink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6A924D-156B-4780-9C0D-7B1AD566376E}"/>
              </a:ext>
            </a:extLst>
          </p:cNvPr>
          <p:cNvSpPr/>
          <p:nvPr/>
        </p:nvSpPr>
        <p:spPr>
          <a:xfrm>
            <a:off x="5096885" y="2957207"/>
            <a:ext cx="1762342" cy="506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 err="1">
                <a:ea typeface="Tahoma" panose="020B0604030504040204" pitchFamily="34" charset="0"/>
                <a:cs typeface="Arial" panose="020B0604020202020204" pitchFamily="34" charset="0"/>
              </a:rPr>
              <a:t>Visco</a:t>
            </a:r>
            <a:r>
              <a:rPr lang="en-US" b="1" dirty="0">
                <a:ea typeface="Tahoma" panose="020B0604030504040204" pitchFamily="34" charset="0"/>
                <a:cs typeface="Arial" panose="020B0604020202020204" pitchFamily="34" charset="0"/>
              </a:rPr>
              <a:t> Fluid Ink</a:t>
            </a:r>
            <a:r>
              <a:rPr lang="ru-RU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D95FEA-CBD3-44F4-B390-361B962D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" t="2753"/>
          <a:stretch/>
        </p:blipFill>
        <p:spPr>
          <a:xfrm>
            <a:off x="990428" y="1285251"/>
            <a:ext cx="1635118" cy="16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CD86D5-0542-48A0-96FB-BF8A3401F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91" r="1623" b="2991"/>
          <a:stretch/>
        </p:blipFill>
        <p:spPr>
          <a:xfrm>
            <a:off x="5134986" y="1285251"/>
            <a:ext cx="1593538" cy="162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F29CCB-2D38-4C8F-A68F-DD97ED466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6" t="3772" r="6229" b="6810"/>
          <a:stretch/>
        </p:blipFill>
        <p:spPr>
          <a:xfrm>
            <a:off x="9383694" y="1285251"/>
            <a:ext cx="1635117" cy="1620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5CA7CF-7D07-494A-9D1E-DF8C48CEAA66}"/>
              </a:ext>
            </a:extLst>
          </p:cNvPr>
          <p:cNvSpPr/>
          <p:nvPr/>
        </p:nvSpPr>
        <p:spPr>
          <a:xfrm>
            <a:off x="9451138" y="2957207"/>
            <a:ext cx="1614096" cy="506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ea typeface="Tahoma" panose="020B0604030504040204" pitchFamily="34" charset="0"/>
                <a:cs typeface="Arial" panose="020B0604020202020204" pitchFamily="34" charset="0"/>
              </a:rPr>
              <a:t>Quick Dry Ink</a:t>
            </a:r>
            <a:endParaRPr lang="ru-RU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E9E481-0B6F-4BC7-8689-CA035973405F}"/>
              </a:ext>
            </a:extLst>
          </p:cNvPr>
          <p:cNvSpPr/>
          <p:nvPr/>
        </p:nvSpPr>
        <p:spPr>
          <a:xfrm>
            <a:off x="283422" y="3724478"/>
            <a:ext cx="3723079" cy="15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Суперм’яке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 письмо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Довжина написання на 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25% більша</a:t>
            </a: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, ніж у інших індійських ручок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Пишуть без пропусків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A7F5DF4-73DB-4258-9AE1-F0F191D461AD}"/>
              </a:ext>
            </a:extLst>
          </p:cNvPr>
          <p:cNvSpPr/>
          <p:nvPr/>
        </p:nvSpPr>
        <p:spPr>
          <a:xfrm>
            <a:off x="4368515" y="5942347"/>
            <a:ext cx="3219082" cy="323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решти кулькових ручок </a:t>
            </a:r>
            <a:r>
              <a:rPr lang="uk-UA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Unimax</a:t>
            </a:r>
            <a:endParaRPr lang="uk-UA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4EECC17-A378-43A2-ABC6-6BFFAAFEE473}"/>
              </a:ext>
            </a:extLst>
          </p:cNvPr>
          <p:cNvSpPr/>
          <p:nvPr/>
        </p:nvSpPr>
        <p:spPr>
          <a:xfrm>
            <a:off x="8542398" y="5942347"/>
            <a:ext cx="2891985" cy="323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500">
                <a:solidFill>
                  <a:schemeClr val="tx1">
                    <a:lumMod val="85000"/>
                    <a:lumOff val="15000"/>
                  </a:schemeClr>
                </a:solidFill>
              </a:rPr>
              <a:t>У всіх гелевих ручках Unimax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810DD28-3687-4A3C-81E3-2A70C7D8814C}"/>
              </a:ext>
            </a:extLst>
          </p:cNvPr>
          <p:cNvSpPr/>
          <p:nvPr/>
        </p:nvSpPr>
        <p:spPr>
          <a:xfrm>
            <a:off x="284493" y="5942347"/>
            <a:ext cx="2665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кулькових ручках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Top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Fusion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6X,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Aerogrip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15868D9-EB4E-4902-ADBF-B62A59F41B32}"/>
              </a:ext>
            </a:extLst>
          </p:cNvPr>
          <p:cNvSpPr/>
          <p:nvPr/>
        </p:nvSpPr>
        <p:spPr>
          <a:xfrm>
            <a:off x="4149430" y="3724478"/>
            <a:ext cx="3851570" cy="15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Суперм’яке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 письмо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Довжина написання на 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15%-20% більша</a:t>
            </a: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, ніж у інших індійських ручок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Пишуть без пропусків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AC3ADA-C860-4008-9F36-20F4F3C62479}"/>
              </a:ext>
            </a:extLst>
          </p:cNvPr>
          <p:cNvSpPr/>
          <p:nvPr/>
        </p:nvSpPr>
        <p:spPr>
          <a:xfrm>
            <a:off x="8237560" y="3724478"/>
            <a:ext cx="3806048" cy="20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Суперм'яке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 письмо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Чорнило висихає на папері </a:t>
            </a:r>
            <a:r>
              <a:rPr lang="uk-UA" sz="15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Arial" panose="020B0604020202020204" pitchFamily="34" charset="0"/>
              </a:rPr>
              <a:t>в 3 рази швидше</a:t>
            </a: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, ніж у інших індійських ручок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Зручно для шульг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Пишуть без пропусків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Яскравий колір чорнила</a:t>
            </a:r>
            <a:b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3075925-C03A-424E-9971-F05F067A6327}"/>
              </a:ext>
            </a:extLst>
          </p:cNvPr>
          <p:cNvCxnSpPr/>
          <p:nvPr/>
        </p:nvCxnSpPr>
        <p:spPr>
          <a:xfrm>
            <a:off x="8145351" y="1005028"/>
            <a:ext cx="0" cy="57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30D35D6-CE15-40CD-86A7-702C438082FF}"/>
              </a:ext>
            </a:extLst>
          </p:cNvPr>
          <p:cNvCxnSpPr/>
          <p:nvPr/>
        </p:nvCxnSpPr>
        <p:spPr>
          <a:xfrm>
            <a:off x="3910232" y="1005028"/>
            <a:ext cx="0" cy="57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183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CDB2208-0500-4E08-8622-0A293425E02C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3697E7-9DD2-4CA9-8999-998CCA5C11A8}"/>
              </a:ext>
            </a:extLst>
          </p:cNvPr>
          <p:cNvSpPr/>
          <p:nvPr/>
        </p:nvSpPr>
        <p:spPr>
          <a:xfrm>
            <a:off x="496944" y="171617"/>
            <a:ext cx="7040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Високоточний пишучий вузол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F1461F-2108-42C8-ACD0-7DCBCC24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7385" y="5865085"/>
            <a:ext cx="9828557" cy="7535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9AC4B2-D183-4401-A1E2-5B707C859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1"/>
          <a:stretch/>
        </p:blipFill>
        <p:spPr>
          <a:xfrm rot="5400000">
            <a:off x="-2647742" y="5765032"/>
            <a:ext cx="9519449" cy="6445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6DA9F0-09E8-42B5-A31D-7E25156D06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0"/>
          <a:stretch/>
        </p:blipFill>
        <p:spPr>
          <a:xfrm rot="5400000">
            <a:off x="-849527" y="5105917"/>
            <a:ext cx="8114035" cy="5573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5946D2-1C88-4441-813A-10CD438E0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5"/>
          <a:stretch/>
        </p:blipFill>
        <p:spPr>
          <a:xfrm rot="5400000">
            <a:off x="-598297" y="5769436"/>
            <a:ext cx="9620177" cy="7364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22E0AE-6209-4399-92A1-64FEFA5732A9}"/>
              </a:ext>
            </a:extLst>
          </p:cNvPr>
          <p:cNvSpPr/>
          <p:nvPr/>
        </p:nvSpPr>
        <p:spPr>
          <a:xfrm>
            <a:off x="5141890" y="1643585"/>
            <a:ext cx="6706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Unimax</a:t>
            </a:r>
            <a:r>
              <a:rPr lang="en-US" b="1" dirty="0"/>
              <a:t> </a:t>
            </a:r>
            <a:r>
              <a:rPr lang="uk-UA" b="1" dirty="0"/>
              <a:t>має власне виробництво пишучих вузлів та стрижнів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1205EA-9F31-4C53-AE25-B8E3052800A2}"/>
              </a:ext>
            </a:extLst>
          </p:cNvPr>
          <p:cNvSpPr/>
          <p:nvPr/>
        </p:nvSpPr>
        <p:spPr>
          <a:xfrm>
            <a:off x="5141890" y="3229291"/>
            <a:ext cx="436305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Завдяки цьому ручки </a:t>
            </a:r>
            <a:r>
              <a:rPr lang="uk-UA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Unimax</a:t>
            </a:r>
            <a:r>
              <a:rPr lang="uk-UA" b="1" dirty="0">
                <a:latin typeface="Calibri" panose="020F0502020204030204" pitchFamily="34" charset="0"/>
                <a:cs typeface="Times New Roman" panose="02020603050405020304" pitchFamily="18" charset="0"/>
              </a:rPr>
              <a:t> пишуть: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Calibri" panose="020F0502020204030204" pitchFamily="34" charset="0"/>
                <a:cs typeface="Times New Roman" panose="02020603050405020304" pitchFamily="18" charset="0"/>
              </a:rPr>
              <a:t>акуратно та без пропусків</a:t>
            </a: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125453-159C-4C9D-9BA3-29D53ACB6503}"/>
              </a:ext>
            </a:extLst>
          </p:cNvPr>
          <p:cNvSpPr/>
          <p:nvPr/>
        </p:nvSpPr>
        <p:spPr>
          <a:xfrm>
            <a:off x="5444961" y="2319906"/>
            <a:ext cx="648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Для того щоб пишучий вузол максимально відповідав особливостям чорнила </a:t>
            </a:r>
          </a:p>
          <a:p>
            <a:r>
              <a:rPr lang="uk-UA" sz="14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(для однорідної та постійної подачі чорнила під час письма ручкою)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928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B439C5F-7652-4A3C-8EBE-C21C9D76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CDB2208-0500-4E08-8622-0A293425E02C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3697E7-9DD2-4CA9-8999-998CCA5C11A8}"/>
              </a:ext>
            </a:extLst>
          </p:cNvPr>
          <p:cNvSpPr/>
          <p:nvPr/>
        </p:nvSpPr>
        <p:spPr>
          <a:xfrm>
            <a:off x="496944" y="171617"/>
            <a:ext cx="663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Надійний та зручний корпус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667D1F2-DCEA-4355-823C-700E14D72F50}"/>
              </a:ext>
            </a:extLst>
          </p:cNvPr>
          <p:cNvGrpSpPr/>
          <p:nvPr/>
        </p:nvGrpSpPr>
        <p:grpSpPr>
          <a:xfrm rot="16200000">
            <a:off x="1795501" y="2861934"/>
            <a:ext cx="4948018" cy="1885381"/>
            <a:chOff x="257782" y="1248022"/>
            <a:chExt cx="7309782" cy="302775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6F8BC0B-9E25-4FB2-A375-275B2C9A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48" y="2281276"/>
              <a:ext cx="6977716" cy="199450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E100748-3FD7-4501-BDA9-2F38A55F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82" y="1248022"/>
              <a:ext cx="7309782" cy="73707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E02C66-2318-44C7-9E39-B21C43B79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85" b="65917"/>
          <a:stretch/>
        </p:blipFill>
        <p:spPr>
          <a:xfrm rot="16200000">
            <a:off x="-1517889" y="3421096"/>
            <a:ext cx="4876009" cy="664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86F1DF-2C9F-4ABB-9E08-B55DEA37F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1" r="5937" b="33735"/>
          <a:stretch/>
        </p:blipFill>
        <p:spPr>
          <a:xfrm rot="16200000">
            <a:off x="-801415" y="3367594"/>
            <a:ext cx="4790088" cy="5414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46CCBF-26E1-4BC0-A276-9BF2427802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9" r="5937" b="1"/>
          <a:stretch/>
        </p:blipFill>
        <p:spPr>
          <a:xfrm rot="16200000">
            <a:off x="-188099" y="3422482"/>
            <a:ext cx="4790088" cy="43169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892F4E-7DE3-451D-B45A-95BD5E5BB334}"/>
              </a:ext>
            </a:extLst>
          </p:cNvPr>
          <p:cNvSpPr/>
          <p:nvPr/>
        </p:nvSpPr>
        <p:spPr>
          <a:xfrm>
            <a:off x="942123" y="6242537"/>
            <a:ext cx="1290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Top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Tek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Fusion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6X</a:t>
            </a:r>
            <a:endParaRPr lang="ru-RU" sz="1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0607194-B6DE-47F6-BDC9-0D5F44F3C27F}"/>
              </a:ext>
            </a:extLst>
          </p:cNvPr>
          <p:cNvSpPr/>
          <p:nvPr/>
        </p:nvSpPr>
        <p:spPr>
          <a:xfrm>
            <a:off x="3817575" y="6243575"/>
            <a:ext cx="723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Aerogrip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C01ADB-DD3E-42D5-8706-1DAE78953F42}"/>
              </a:ext>
            </a:extLst>
          </p:cNvPr>
          <p:cNvSpPr/>
          <p:nvPr/>
        </p:nvSpPr>
        <p:spPr>
          <a:xfrm>
            <a:off x="6733674" y="5007552"/>
            <a:ext cx="519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3. Ручка довше зберігає презентабельний вигляд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3EB12C-9CEE-4020-885A-F535F6EEEA6F}"/>
              </a:ext>
            </a:extLst>
          </p:cNvPr>
          <p:cNvSpPr/>
          <p:nvPr/>
        </p:nvSpPr>
        <p:spPr>
          <a:xfrm>
            <a:off x="6733674" y="1547186"/>
            <a:ext cx="4551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1. Технологія DUAL INJECTION:</a:t>
            </a:r>
          </a:p>
          <a:p>
            <a:r>
              <a:rPr lang="uk-UA" dirty="0"/>
              <a:t>надійне з'єднання первинного пластику з гумовими вставками</a:t>
            </a:r>
          </a:p>
          <a:p>
            <a:r>
              <a:rPr lang="uk-UA" dirty="0"/>
              <a:t>(</a:t>
            </a:r>
            <a:r>
              <a:rPr lang="uk-UA" dirty="0" err="1"/>
              <a:t>Top</a:t>
            </a:r>
            <a:r>
              <a:rPr lang="uk-UA" dirty="0"/>
              <a:t> </a:t>
            </a:r>
            <a:r>
              <a:rPr lang="uk-UA" dirty="0" err="1"/>
              <a:t>Tek</a:t>
            </a:r>
            <a:r>
              <a:rPr lang="uk-UA" dirty="0"/>
              <a:t> </a:t>
            </a:r>
            <a:r>
              <a:rPr lang="uk-UA" dirty="0" err="1"/>
              <a:t>Fusion</a:t>
            </a:r>
            <a:r>
              <a:rPr lang="uk-UA" dirty="0"/>
              <a:t> 6X, </a:t>
            </a:r>
            <a:r>
              <a:rPr lang="uk-UA" dirty="0" err="1"/>
              <a:t>Aerogrip</a:t>
            </a:r>
            <a:r>
              <a:rPr lang="uk-UA" dirty="0"/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318467-D8C5-4ADD-9A13-B78E07967722}"/>
              </a:ext>
            </a:extLst>
          </p:cNvPr>
          <p:cNvSpPr/>
          <p:nvPr/>
        </p:nvSpPr>
        <p:spPr>
          <a:xfrm>
            <a:off x="6733674" y="3369702"/>
            <a:ext cx="4010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2. Первинний пластик: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міцний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однорідний за структурою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приємний на дотик</a:t>
            </a:r>
          </a:p>
        </p:txBody>
      </p:sp>
    </p:spTree>
    <p:extLst>
      <p:ext uri="{BB962C8B-B14F-4D97-AF65-F5344CB8AC3E}">
        <p14:creationId xmlns:p14="http://schemas.microsoft.com/office/powerpoint/2010/main" val="103265951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E7D3B88-4CEF-4884-B263-1B572BE3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9AE67CDB-CF84-4FBD-86F7-97C075D6C315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53A810-5FBE-4C66-A441-B47BD9927813}"/>
              </a:ext>
            </a:extLst>
          </p:cNvPr>
          <p:cNvSpPr/>
          <p:nvPr/>
        </p:nvSpPr>
        <p:spPr>
          <a:xfrm>
            <a:off x="496944" y="171617"/>
            <a:ext cx="843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продажів серед ручок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Unimax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48D17E-BBF2-4ADE-AB76-E2AC5EC77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85" b="65917"/>
          <a:stretch/>
        </p:blipFill>
        <p:spPr>
          <a:xfrm rot="16200000">
            <a:off x="-1664452" y="3564819"/>
            <a:ext cx="5400000" cy="7358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5C4BE5-5517-46FB-BB11-4F9FE3F82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1" r="5937" b="33735"/>
          <a:stretch/>
        </p:blipFill>
        <p:spPr>
          <a:xfrm rot="16200000">
            <a:off x="-564404" y="3579387"/>
            <a:ext cx="5400000" cy="6104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0F6C0F-FDDB-49FC-A39E-01BD77EE0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9" r="5937" b="1"/>
          <a:stretch/>
        </p:blipFill>
        <p:spPr>
          <a:xfrm rot="16200000">
            <a:off x="501057" y="3641261"/>
            <a:ext cx="5400000" cy="48666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353246-9C20-4DA7-8254-460DC1BE1AB7}"/>
              </a:ext>
            </a:extLst>
          </p:cNvPr>
          <p:cNvSpPr/>
          <p:nvPr/>
        </p:nvSpPr>
        <p:spPr>
          <a:xfrm>
            <a:off x="5794257" y="1302120"/>
            <a:ext cx="375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1. Пишуть у 6 разів більше*</a:t>
            </a:r>
          </a:p>
          <a:p>
            <a:r>
              <a:rPr lang="uk-UA" dirty="0"/>
              <a:t>завдяки великому запасу чорнила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E655C5-EFD6-4A20-918F-393CAFE64ED8}"/>
              </a:ext>
            </a:extLst>
          </p:cNvPr>
          <p:cNvSpPr/>
          <p:nvPr/>
        </p:nvSpPr>
        <p:spPr>
          <a:xfrm>
            <a:off x="5794257" y="2518891"/>
            <a:ext cx="346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2. </a:t>
            </a:r>
            <a:r>
              <a:rPr lang="uk-UA" b="1" dirty="0" err="1"/>
              <a:t>Суперм'яке</a:t>
            </a:r>
            <a:r>
              <a:rPr lang="uk-UA" b="1" dirty="0"/>
              <a:t> письмо </a:t>
            </a:r>
          </a:p>
          <a:p>
            <a:r>
              <a:rPr lang="uk-UA" dirty="0"/>
              <a:t>завдяки унікальним чорнилам </a:t>
            </a:r>
          </a:p>
          <a:p>
            <a:r>
              <a:rPr lang="uk-UA" dirty="0" err="1"/>
              <a:t>Unimax</a:t>
            </a:r>
            <a:r>
              <a:rPr lang="uk-UA" dirty="0"/>
              <a:t> </a:t>
            </a:r>
            <a:r>
              <a:rPr lang="uk-UA" dirty="0" err="1"/>
              <a:t>Xtreme</a:t>
            </a:r>
            <a:r>
              <a:rPr lang="uk-UA" dirty="0"/>
              <a:t> </a:t>
            </a:r>
            <a:r>
              <a:rPr lang="uk-UA" dirty="0" err="1"/>
              <a:t>Viscosity</a:t>
            </a:r>
            <a:r>
              <a:rPr lang="uk-UA" dirty="0"/>
              <a:t> </a:t>
            </a:r>
            <a:r>
              <a:rPr lang="uk-UA" dirty="0" err="1"/>
              <a:t>Ink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624EDC-B029-4026-98C4-0485E4E462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1" t="2753"/>
          <a:stretch/>
        </p:blipFill>
        <p:spPr>
          <a:xfrm>
            <a:off x="10473527" y="2321526"/>
            <a:ext cx="1459393" cy="14459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2C9165-3A36-42BD-8B78-FBB776E59787}"/>
              </a:ext>
            </a:extLst>
          </p:cNvPr>
          <p:cNvSpPr/>
          <p:nvPr/>
        </p:nvSpPr>
        <p:spPr>
          <a:xfrm>
            <a:off x="5794257" y="4012661"/>
            <a:ext cx="340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3. Високоточний пишучий вузол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101F19-009C-4D79-A3BE-9BABC76F802D}"/>
              </a:ext>
            </a:extLst>
          </p:cNvPr>
          <p:cNvSpPr/>
          <p:nvPr/>
        </p:nvSpPr>
        <p:spPr>
          <a:xfrm>
            <a:off x="5794257" y="49524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4. Стильний та надійний корпус, виготовлений за технологією DUAL INJECTION: </a:t>
            </a:r>
            <a:r>
              <a:rPr lang="uk-UA" dirty="0"/>
              <a:t>надійне з'єднання первинного пластику з гумовими вставками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E7C8E3-C33A-4DEC-9722-77B47700AD23}"/>
              </a:ext>
            </a:extLst>
          </p:cNvPr>
          <p:cNvSpPr/>
          <p:nvPr/>
        </p:nvSpPr>
        <p:spPr>
          <a:xfrm>
            <a:off x="5794257" y="648841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i="1" dirty="0"/>
              <a:t>*у порівнянні зі звичайними кульковими ручками з довжиною написання 1500 м.</a:t>
            </a:r>
          </a:p>
        </p:txBody>
      </p:sp>
    </p:spTree>
    <p:extLst>
      <p:ext uri="{BB962C8B-B14F-4D97-AF65-F5344CB8AC3E}">
        <p14:creationId xmlns:p14="http://schemas.microsoft.com/office/powerpoint/2010/main" val="130254372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F2663EF-C160-4C0C-8EFC-F64E643D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5575" y="171617"/>
            <a:ext cx="1477345" cy="8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DF661367-BFE2-4F3A-BE3E-2012B2A82580}"/>
              </a:ext>
            </a:extLst>
          </p:cNvPr>
          <p:cNvSpPr/>
          <p:nvPr/>
        </p:nvSpPr>
        <p:spPr>
          <a:xfrm rot="5400000">
            <a:off x="4906697" y="-4476000"/>
            <a:ext cx="680620" cy="9975854"/>
          </a:xfrm>
          <a:prstGeom prst="rect">
            <a:avLst/>
          </a:prstGeom>
          <a:solidFill>
            <a:srgbClr val="EC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F8E0BF-7EDA-40F7-91B6-A105443D104F}"/>
              </a:ext>
            </a:extLst>
          </p:cNvPr>
          <p:cNvSpPr/>
          <p:nvPr/>
        </p:nvSpPr>
        <p:spPr>
          <a:xfrm>
            <a:off x="496944" y="171617"/>
            <a:ext cx="3023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логотип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7AAAF-A84E-43AA-A999-19F694FA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4073" y="2038653"/>
            <a:ext cx="4428847" cy="26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5FB17C-09DB-441E-85ED-5EA24AE978CF}"/>
              </a:ext>
            </a:extLst>
          </p:cNvPr>
          <p:cNvSpPr/>
          <p:nvPr/>
        </p:nvSpPr>
        <p:spPr>
          <a:xfrm>
            <a:off x="605227" y="2065119"/>
            <a:ext cx="6397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/>
              <a:t>Uni</a:t>
            </a:r>
            <a:r>
              <a:rPr lang="uk-UA" b="1" dirty="0"/>
              <a:t> </a:t>
            </a:r>
            <a:r>
              <a:rPr lang="uk-UA" dirty="0"/>
              <a:t>(</a:t>
            </a:r>
            <a:r>
              <a:rPr lang="uk-UA" dirty="0" err="1"/>
              <a:t>Unique</a:t>
            </a:r>
            <a:r>
              <a:rPr lang="uk-UA" dirty="0"/>
              <a:t>) - означає унікальний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/>
              <a:t>Max</a:t>
            </a:r>
            <a:r>
              <a:rPr lang="uk-UA" b="1" dirty="0"/>
              <a:t> </a:t>
            </a:r>
            <a:r>
              <a:rPr lang="uk-UA" dirty="0"/>
              <a:t>(</a:t>
            </a:r>
            <a:r>
              <a:rPr lang="uk-UA" dirty="0" err="1"/>
              <a:t>Maximum</a:t>
            </a:r>
            <a:r>
              <a:rPr lang="uk-UA" dirty="0"/>
              <a:t>) – максимальний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Разом (</a:t>
            </a:r>
            <a:r>
              <a:rPr lang="uk-UA" b="1" dirty="0" err="1"/>
              <a:t>Unimax</a:t>
            </a:r>
            <a:r>
              <a:rPr lang="uk-UA" b="1" dirty="0"/>
              <a:t>) </a:t>
            </a:r>
            <a:r>
              <a:rPr lang="uk-UA" dirty="0"/>
              <a:t>передає основну та головну мету компанії – створювати максимально унікальну продукцію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D3CEEC-58F7-4777-994C-F300B3718764}"/>
              </a:ext>
            </a:extLst>
          </p:cNvPr>
          <p:cNvSpPr/>
          <p:nvPr/>
        </p:nvSpPr>
        <p:spPr>
          <a:xfrm>
            <a:off x="605227" y="40148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Слоган «</a:t>
            </a:r>
            <a:r>
              <a:rPr lang="en-US" b="1" dirty="0"/>
              <a:t>The </a:t>
            </a:r>
            <a:r>
              <a:rPr lang="uk-UA" b="1" dirty="0" err="1"/>
              <a:t>New</a:t>
            </a:r>
            <a:r>
              <a:rPr lang="uk-UA" b="1" dirty="0"/>
              <a:t> </a:t>
            </a:r>
            <a:r>
              <a:rPr lang="uk-UA" b="1" dirty="0" err="1"/>
              <a:t>Age</a:t>
            </a:r>
            <a:r>
              <a:rPr lang="uk-UA" b="1" dirty="0"/>
              <a:t> </a:t>
            </a:r>
            <a:r>
              <a:rPr lang="uk-UA" b="1" dirty="0" err="1"/>
              <a:t>Writing</a:t>
            </a:r>
            <a:r>
              <a:rPr lang="uk-UA" b="1" dirty="0"/>
              <a:t>» </a:t>
            </a:r>
            <a:r>
              <a:rPr lang="uk-UA" dirty="0"/>
              <a:t>говорить про інноваційні технології письма в ручках </a:t>
            </a:r>
            <a:r>
              <a:rPr lang="en-US" dirty="0" err="1"/>
              <a:t>Unimax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4532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EC348F-E48A-4613-AD20-5BCA4AFFB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05" r="52016"/>
          <a:stretch/>
        </p:blipFill>
        <p:spPr>
          <a:xfrm>
            <a:off x="6315288" y="0"/>
            <a:ext cx="5876712" cy="6858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43FE677-E1BB-47BC-95E6-F8769A3C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895" y="1720840"/>
            <a:ext cx="2884638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831A1E-5B17-4E07-AB02-7F1DFAD94234}"/>
              </a:ext>
            </a:extLst>
          </p:cNvPr>
          <p:cNvSpPr/>
          <p:nvPr/>
        </p:nvSpPr>
        <p:spPr>
          <a:xfrm>
            <a:off x="409194" y="4155456"/>
            <a:ext cx="523804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ea typeface="Roboto" panose="02000000000000000000" pitchFamily="2" charset="0"/>
                <a:cs typeface="Arial" panose="020B0604020202020204" pitchFamily="34" charset="0"/>
              </a:rPr>
              <a:t>Дякую!</a:t>
            </a:r>
            <a:endParaRPr lang="uk-UA" sz="3600" dirty="0"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125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8072</TotalTime>
  <Words>400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</dc:creator>
  <cp:lastModifiedBy>Здор</cp:lastModifiedBy>
  <cp:revision>1360</cp:revision>
  <cp:lastPrinted>2021-05-06T14:07:02Z</cp:lastPrinted>
  <dcterms:created xsi:type="dcterms:W3CDTF">2019-03-13T13:21:03Z</dcterms:created>
  <dcterms:modified xsi:type="dcterms:W3CDTF">2022-08-31T14:43:12Z</dcterms:modified>
</cp:coreProperties>
</file>